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tags/tag335.xml" ContentType="application/vnd.openxmlformats-officedocument.presentationml.tags+xml"/>
  <Override PartName="/ppt/tags/tag382.xml" ContentType="application/vnd.openxmlformats-officedocument.presentationml.tags+xml"/>
  <Override PartName="/ppt/tags/tag521.xml" ContentType="application/vnd.openxmlformats-officedocument.presentationml.tags+xml"/>
  <Override PartName="/ppt/tags/tag619.xml" ContentType="application/vnd.openxmlformats-officedocument.presentationml.tags+xml"/>
  <Override PartName="/ppt/tags/tag666.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3"/>
  </p:notesMasterIdLst>
  <p:handoutMasterIdLst>
    <p:handoutMasterId r:id="rId54"/>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0" r:id="rId46"/>
    <p:sldId id="472" r:id="rId47"/>
    <p:sldId id="473" r:id="rId48"/>
    <p:sldId id="511" r:id="rId49"/>
    <p:sldId id="512" r:id="rId50"/>
    <p:sldId id="451" r:id="rId51"/>
    <p:sldId id="424" r:id="rId52"/>
  </p:sldIdLst>
  <p:sldSz cx="9906000" cy="6858000" type="A4"/>
  <p:notesSz cx="6797675" cy="9874250"/>
  <p:custDataLst>
    <p:tags r:id="rId55"/>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17</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p14="http://schemas.microsoft.com/office/powerpoint/2010/main" xmlns=""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 xmlns:p14="http://schemas.microsoft.com/office/powerpoint/2010/main"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5" Type="http://schemas.openxmlformats.org/officeDocument/2006/relationships/image" Target="../media/image63.jpeg"/><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5" Type="http://schemas.openxmlformats.org/officeDocument/2006/relationships/image" Target="../media/image64.jpeg"/><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SQS</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SQS – Simple Queue Service </a:t>
            </a:r>
          </a:p>
        </p:txBody>
      </p:sp>
      <p:pic>
        <p:nvPicPr>
          <p:cNvPr id="13" name="Picture 12" descr="SQSjpg.jpg"/>
          <p:cNvPicPr>
            <a:picLocks noChangeAspect="1"/>
          </p:cNvPicPr>
          <p:nvPr/>
        </p:nvPicPr>
        <p:blipFill>
          <a:blip r:embed="rId5" cstate="print"/>
          <a:stretch>
            <a:fillRect/>
          </a:stretch>
        </p:blipFill>
        <p:spPr>
          <a:xfrm>
            <a:off x="2369819" y="1366520"/>
            <a:ext cx="4151067" cy="1579880"/>
          </a:xfrm>
          <a:prstGeom prst="rect">
            <a:avLst/>
          </a:prstGeom>
        </p:spPr>
      </p:pic>
      <p:sp>
        <p:nvSpPr>
          <p:cNvPr id="14" name="Rectangle 13"/>
          <p:cNvSpPr/>
          <p:nvPr/>
        </p:nvSpPr>
        <p:spPr>
          <a:xfrm>
            <a:off x="438640" y="3348335"/>
            <a:ext cx="8718060" cy="1938992"/>
          </a:xfrm>
          <a:prstGeom prst="rect">
            <a:avLst/>
          </a:prstGeom>
          <a:noFill/>
        </p:spPr>
        <p:txBody>
          <a:bodyPr wrap="square" lIns="91440" tIns="45720" rIns="91440" bIns="45720">
            <a:spAutoFit/>
          </a:bodyPr>
          <a:lstStyle/>
          <a:p>
            <a:pPr algn="ct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SQS is a distributed queue system </a:t>
            </a:r>
          </a:p>
          <a:p>
            <a:pPr algn="ctr"/>
            <a:endPar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Enables web service applications to queue messages</a:t>
            </a:r>
            <a:endPar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endPar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Temporary repository for messages </a:t>
            </a:r>
          </a:p>
          <a:p>
            <a:pPr algn="ct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that are awaiting processing  </a:t>
            </a:r>
            <a:endParaRPr 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SQS</a:t>
            </a:r>
          </a:p>
        </p:txBody>
      </p:sp>
      <p:pic>
        <p:nvPicPr>
          <p:cNvPr id="15" name="Picture 14" descr="messages.jpg"/>
          <p:cNvPicPr>
            <a:picLocks noChangeAspect="1"/>
          </p:cNvPicPr>
          <p:nvPr/>
        </p:nvPicPr>
        <p:blipFill>
          <a:blip r:embed="rId5" cstate="print"/>
          <a:stretch>
            <a:fillRect/>
          </a:stretch>
        </p:blipFill>
        <p:spPr>
          <a:xfrm>
            <a:off x="1149350" y="1555750"/>
            <a:ext cx="1714500" cy="1714500"/>
          </a:xfrm>
          <a:prstGeom prst="rect">
            <a:avLst/>
          </a:prstGeom>
        </p:spPr>
      </p:pic>
      <p:sp>
        <p:nvSpPr>
          <p:cNvPr id="16" name="TextBox 15"/>
          <p:cNvSpPr txBox="1"/>
          <p:nvPr/>
        </p:nvSpPr>
        <p:spPr>
          <a:xfrm>
            <a:off x="3302000" y="3454400"/>
            <a:ext cx="6172200" cy="1077218"/>
          </a:xfrm>
          <a:prstGeom prst="rect">
            <a:avLst/>
          </a:prstGeom>
          <a:noFill/>
        </p:spPr>
        <p:txBody>
          <a:bodyPr wrap="square" rtlCol="0">
            <a:spAutoFit/>
          </a:bodyPr>
          <a:lstStyle/>
          <a:p>
            <a:r>
              <a:rPr lang="en-US" sz="1600" b="1" dirty="0" smtClean="0">
                <a:solidFill>
                  <a:schemeClr val="tx2">
                    <a:lumMod val="50000"/>
                  </a:schemeClr>
                </a:solidFill>
              </a:rPr>
              <a:t>Messages can contain upto 256KB of text in any format</a:t>
            </a:r>
          </a:p>
          <a:p>
            <a:endParaRPr lang="en-US" sz="1600" b="1" dirty="0" smtClean="0">
              <a:solidFill>
                <a:schemeClr val="tx2">
                  <a:lumMod val="50000"/>
                </a:schemeClr>
              </a:solidFill>
            </a:endParaRPr>
          </a:p>
          <a:p>
            <a:r>
              <a:rPr lang="en-US" sz="1600" b="1" dirty="0" smtClean="0">
                <a:solidFill>
                  <a:schemeClr val="tx2">
                    <a:lumMod val="50000"/>
                  </a:schemeClr>
                </a:solidFill>
              </a:rPr>
              <a:t>Any component can later  retrieve the messages programmatically </a:t>
            </a: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SQS – Queue System</a:t>
            </a:r>
            <a:r>
              <a:rPr lang="en-US" dirty="0" smtClean="0">
                <a:solidFill>
                  <a:schemeClr val="accent5"/>
                </a:solidFill>
              </a:rPr>
              <a:t> </a:t>
            </a:r>
            <a:endParaRPr lang="en-US" dirty="0">
              <a:solidFill>
                <a:schemeClr val="accent5"/>
              </a:solidFill>
            </a:endParaRPr>
          </a:p>
        </p:txBody>
      </p:sp>
      <p:pic>
        <p:nvPicPr>
          <p:cNvPr id="5" name="Content Placeholder 4" descr="queue.jpg"/>
          <p:cNvPicPr>
            <a:picLocks noGrp="1" noChangeAspect="1"/>
          </p:cNvPicPr>
          <p:nvPr>
            <p:ph sz="quarter" idx="10"/>
          </p:nvPr>
        </p:nvPicPr>
        <p:blipFill>
          <a:blip r:embed="rId2" cstate="print"/>
          <a:stretch>
            <a:fillRect/>
          </a:stretch>
        </p:blipFill>
        <p:spPr>
          <a:xfrm>
            <a:off x="1102042" y="1661160"/>
            <a:ext cx="1831658" cy="1052982"/>
          </a:xfrm>
          <a:noFill/>
        </p:spPr>
      </p:pic>
      <p:sp>
        <p:nvSpPr>
          <p:cNvPr id="6" name="TextBox 5"/>
          <p:cNvSpPr txBox="1"/>
          <p:nvPr/>
        </p:nvSpPr>
        <p:spPr>
          <a:xfrm>
            <a:off x="3670300" y="1422400"/>
            <a:ext cx="5118100" cy="2800767"/>
          </a:xfrm>
          <a:prstGeom prst="rect">
            <a:avLst/>
          </a:prstGeom>
          <a:noFill/>
        </p:spPr>
        <p:txBody>
          <a:bodyPr wrap="square" rtlCol="0">
            <a:spAutoFit/>
          </a:bodyPr>
          <a:lstStyle/>
          <a:p>
            <a:r>
              <a:rPr lang="en-US" sz="1600" b="1" dirty="0" smtClean="0">
                <a:solidFill>
                  <a:schemeClr val="tx2">
                    <a:lumMod val="50000"/>
                  </a:schemeClr>
                </a:solidFill>
              </a:rPr>
              <a:t>Queue acts as a  buffer between the component producing  and saving data and the component receiving the data for processing </a:t>
            </a:r>
          </a:p>
          <a:p>
            <a:endParaRPr lang="en-US" sz="1600" b="1" dirty="0" smtClean="0">
              <a:solidFill>
                <a:schemeClr val="tx2">
                  <a:lumMod val="50000"/>
                </a:schemeClr>
              </a:solidFill>
            </a:endParaRPr>
          </a:p>
          <a:p>
            <a:r>
              <a:rPr lang="en-US" sz="1600" b="1" dirty="0" smtClean="0">
                <a:solidFill>
                  <a:schemeClr val="tx2">
                    <a:lumMod val="50000"/>
                  </a:schemeClr>
                </a:solidFill>
              </a:rPr>
              <a:t>Ensures delivery of message at least once </a:t>
            </a:r>
          </a:p>
          <a:p>
            <a:endParaRPr lang="en-US" sz="1600" b="1" dirty="0" smtClean="0">
              <a:solidFill>
                <a:schemeClr val="tx2">
                  <a:lumMod val="50000"/>
                </a:schemeClr>
              </a:solidFill>
            </a:endParaRPr>
          </a:p>
          <a:p>
            <a:r>
              <a:rPr lang="en-US" sz="1600" b="1" dirty="0" smtClean="0">
                <a:solidFill>
                  <a:schemeClr val="tx2">
                    <a:lumMod val="50000"/>
                  </a:schemeClr>
                </a:solidFill>
              </a:rPr>
              <a:t>Supports multiple writers and readers </a:t>
            </a:r>
          </a:p>
          <a:p>
            <a:endParaRPr lang="en-US" sz="1600" b="1" dirty="0" smtClean="0">
              <a:solidFill>
                <a:schemeClr val="tx2">
                  <a:lumMod val="50000"/>
                </a:schemeClr>
              </a:solidFill>
            </a:endParaRPr>
          </a:p>
          <a:p>
            <a:r>
              <a:rPr lang="en-US" sz="1600" b="1" dirty="0" smtClean="0">
                <a:solidFill>
                  <a:schemeClr val="tx2">
                    <a:lumMod val="50000"/>
                  </a:schemeClr>
                </a:solidFill>
              </a:rPr>
              <a:t>Does not offer FIFO</a:t>
            </a:r>
          </a:p>
          <a:p>
            <a:endParaRPr lang="en-US" sz="1600" b="1" dirty="0" smtClean="0">
              <a:solidFill>
                <a:schemeClr val="tx2">
                  <a:lumMod val="50000"/>
                </a:schemeClr>
              </a:solidFill>
            </a:endParaRPr>
          </a:p>
          <a:p>
            <a:r>
              <a:rPr lang="en-US" sz="1600" b="1" dirty="0" smtClean="0">
                <a:solidFill>
                  <a:schemeClr val="tx2">
                    <a:lumMod val="50000"/>
                  </a:schemeClr>
                </a:solidFill>
              </a:rPr>
              <a:t>Billed at 64kb chunks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SQS- Diagram   </a:t>
            </a:r>
            <a:endParaRPr lang="en-US" sz="3600" dirty="0">
              <a:solidFill>
                <a:schemeClr val="accent5"/>
              </a:solidFill>
            </a:endParaRPr>
          </a:p>
        </p:txBody>
      </p:sp>
      <p:pic>
        <p:nvPicPr>
          <p:cNvPr id="667649" name="Picture 1"/>
          <p:cNvPicPr>
            <a:picLocks noGrp="1" noChangeAspect="1" noChangeArrowheads="1"/>
          </p:cNvPicPr>
          <p:nvPr>
            <p:ph sz="quarter" idx="10"/>
          </p:nvPr>
        </p:nvPicPr>
        <p:blipFill>
          <a:blip r:embed="rId2" cstate="print"/>
          <a:srcRect/>
          <a:stretch>
            <a:fillRect/>
          </a:stretch>
        </p:blipFill>
        <p:spPr bwMode="auto">
          <a:xfrm>
            <a:off x="685482" y="1630680"/>
            <a:ext cx="8404860" cy="27203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SQS - Diagram </a:t>
            </a:r>
            <a:endParaRPr lang="en-US" sz="3600" dirty="0">
              <a:solidFill>
                <a:schemeClr val="accent5"/>
              </a:solidFill>
            </a:endParaRPr>
          </a:p>
        </p:txBody>
      </p:sp>
      <p:pic>
        <p:nvPicPr>
          <p:cNvPr id="666625" name="Picture 1"/>
          <p:cNvPicPr>
            <a:picLocks noChangeAspect="1" noChangeArrowheads="1"/>
          </p:cNvPicPr>
          <p:nvPr/>
        </p:nvPicPr>
        <p:blipFill>
          <a:blip r:embed="rId2" cstate="print"/>
          <a:srcRect/>
          <a:stretch>
            <a:fillRect/>
          </a:stretch>
        </p:blipFill>
        <p:spPr bwMode="auto">
          <a:xfrm>
            <a:off x="1069975" y="1787525"/>
            <a:ext cx="6927850" cy="216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SQS – Auto scaling </a:t>
            </a:r>
          </a:p>
        </p:txBody>
      </p:sp>
      <p:pic>
        <p:nvPicPr>
          <p:cNvPr id="672770" name="Picture 2"/>
          <p:cNvPicPr>
            <a:picLocks noGrp="1" noChangeAspect="1" noChangeArrowheads="1"/>
          </p:cNvPicPr>
          <p:nvPr>
            <p:ph sz="quarter" idx="10"/>
          </p:nvPr>
        </p:nvPicPr>
        <p:blipFill>
          <a:blip r:embed="rId2" cstate="print"/>
          <a:srcRect/>
          <a:stretch>
            <a:fillRect/>
          </a:stretch>
        </p:blipFill>
        <p:spPr bwMode="auto">
          <a:xfrm>
            <a:off x="897572" y="1818640"/>
            <a:ext cx="8107680" cy="39700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SQS Pricing </a:t>
            </a:r>
          </a:p>
        </p:txBody>
      </p:sp>
      <p:pic>
        <p:nvPicPr>
          <p:cNvPr id="673794" name="Picture 2"/>
          <p:cNvPicPr>
            <a:picLocks noGrp="1" noChangeAspect="1" noChangeArrowheads="1"/>
          </p:cNvPicPr>
          <p:nvPr>
            <p:ph sz="quarter" idx="10"/>
          </p:nvPr>
        </p:nvPicPr>
        <p:blipFill>
          <a:blip r:embed="rId2" cstate="print"/>
          <a:srcRect/>
          <a:stretch>
            <a:fillRect/>
          </a:stretch>
        </p:blipFill>
        <p:spPr bwMode="auto">
          <a:xfrm>
            <a:off x="920432" y="1616710"/>
            <a:ext cx="8061960" cy="4373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4093428"/>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SQS – Simple Queue Service</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SQS  distributed queue system</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smtClean="0">
                <a:solidFill>
                  <a:schemeClr val="tx2">
                    <a:lumMod val="50000"/>
                  </a:schemeClr>
                </a:solidFill>
              </a:rPr>
              <a:t>SQS messages</a:t>
            </a:r>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SQS  Description</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SQS Diagram</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SQS Pricing</a:t>
            </a: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SQS</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SQS queue system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Description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Diagram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Auto scaling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SQS  Pricing </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SQS</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SQS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SQS Queue system</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SQS  description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SQS diagram and auto scaling</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SQS pricing </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5693</TotalTime>
  <Words>800</Words>
  <Application>Microsoft Office PowerPoint</Application>
  <PresentationFormat>A4 Paper (210x297 mm)</PresentationFormat>
  <Paragraphs>155</Paragraphs>
  <Slides>18</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18</vt:i4>
      </vt:variant>
    </vt:vector>
  </HeadingPairs>
  <TitlesOfParts>
    <vt:vector size="50"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 SQS</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SQS – Queue System </vt:lpstr>
      <vt:lpstr>SQS- Diagram   </vt:lpstr>
      <vt:lpstr>SQS - Diagram </vt:lpstr>
      <vt:lpstr>SQS – Auto scaling </vt:lpstr>
      <vt:lpstr>SQS Pricing </vt:lpstr>
      <vt:lpstr>Slide 17</vt:lpstr>
      <vt:lpstr>Slide 18</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254</cp:revision>
  <dcterms:created xsi:type="dcterms:W3CDTF">2015-03-06T11:43:58Z</dcterms:created>
  <dcterms:modified xsi:type="dcterms:W3CDTF">2016-10-12T07:10:08Z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